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2" r:id="rId6"/>
    <p:sldId id="260" r:id="rId7"/>
    <p:sldId id="261"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91" autoAdjust="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DEE78-0146-4AC3-BCB8-97D57D16E8E4}"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CA64E-D968-4C7C-8143-F2AFE925D20D}" type="slidenum">
              <a:rPr lang="en-US" smtClean="0"/>
              <a:t>‹#›</a:t>
            </a:fld>
            <a:endParaRPr lang="en-US"/>
          </a:p>
        </p:txBody>
      </p:sp>
    </p:spTree>
    <p:extLst>
      <p:ext uri="{BB962C8B-B14F-4D97-AF65-F5344CB8AC3E}">
        <p14:creationId xmlns:p14="http://schemas.microsoft.com/office/powerpoint/2010/main" val="244196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BED986-AFFF-4C5A-9C76-F6DD78EB92DF}" type="datetime1">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176878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A604B-98A6-41F6-ABBF-A14E10EEBAF0}" type="datetime1">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139138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07778-78B7-4829-B4F8-F62D7882EB01}" type="datetime1">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408425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6CE547-C2EA-45F1-AC60-0CC338DDB9A9}" type="datetime1">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218077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DF7E9-B5F5-4EB0-B952-903A2EAD4A03}" type="datetime1">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308768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4B2F19-EAD4-4E87-85FF-44F9A0CB9229}" type="datetime1">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236248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F23F90-0780-47C8-ABA2-0BFBF0002B0A}" type="datetime1">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422066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C1125-5EB5-4492-9D95-4AD17AB2008C}" type="datetime1">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278924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5B915-4E6C-4522-8A80-2306C2DC91C2}" type="datetime1">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3098805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CDE05-DE0C-424D-9538-9DFB8438DEC5}" type="datetime1">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313697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4E7EDF-DD92-46FC-9C00-D99E77E8F63E}" type="datetime1">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D771-7333-4672-AD8C-CC75675BB63E}" type="slidenum">
              <a:rPr lang="en-US" smtClean="0"/>
              <a:t>‹#›</a:t>
            </a:fld>
            <a:endParaRPr lang="en-US"/>
          </a:p>
        </p:txBody>
      </p:sp>
    </p:spTree>
    <p:extLst>
      <p:ext uri="{BB962C8B-B14F-4D97-AF65-F5344CB8AC3E}">
        <p14:creationId xmlns:p14="http://schemas.microsoft.com/office/powerpoint/2010/main" val="272808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76BF1-B588-4AF1-AEFD-054AEE6261D8}" type="datetime1">
              <a:rPr lang="en-US" smtClean="0"/>
              <a:t>8/1/2023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D771-7333-4672-AD8C-CC75675BB63E}" type="slidenum">
              <a:rPr lang="en-US" smtClean="0"/>
              <a:t>‹#›</a:t>
            </a:fld>
            <a:endParaRPr lang="en-US"/>
          </a:p>
        </p:txBody>
      </p:sp>
    </p:spTree>
    <p:extLst>
      <p:ext uri="{BB962C8B-B14F-4D97-AF65-F5344CB8AC3E}">
        <p14:creationId xmlns:p14="http://schemas.microsoft.com/office/powerpoint/2010/main" val="972480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DECF3-2FA3-E760-C185-AF6DA72B751C}"/>
              </a:ext>
            </a:extLst>
          </p:cNvPr>
          <p:cNvPicPr>
            <a:picLocks noChangeAspect="1"/>
          </p:cNvPicPr>
          <p:nvPr/>
        </p:nvPicPr>
        <p:blipFill>
          <a:blip r:embed="rId2"/>
          <a:stretch>
            <a:fillRect/>
          </a:stretch>
        </p:blipFill>
        <p:spPr>
          <a:xfrm>
            <a:off x="0" y="-1"/>
            <a:ext cx="12192000" cy="6858001"/>
          </a:xfrm>
          <a:prstGeom prst="rect">
            <a:avLst/>
          </a:prstGeom>
        </p:spPr>
      </p:pic>
      <p:sp>
        <p:nvSpPr>
          <p:cNvPr id="6" name="Title 5">
            <a:extLst>
              <a:ext uri="{FF2B5EF4-FFF2-40B4-BE49-F238E27FC236}">
                <a16:creationId xmlns:a16="http://schemas.microsoft.com/office/drawing/2014/main" id="{946533D8-68DF-F5EF-36B8-593062389F4D}"/>
              </a:ext>
            </a:extLst>
          </p:cNvPr>
          <p:cNvSpPr>
            <a:spLocks noGrp="1"/>
          </p:cNvSpPr>
          <p:nvPr>
            <p:ph type="ctrTitle"/>
          </p:nvPr>
        </p:nvSpPr>
        <p:spPr>
          <a:xfrm>
            <a:off x="914400" y="861391"/>
            <a:ext cx="10363200" cy="2445026"/>
          </a:xfrm>
        </p:spPr>
        <p:txBody>
          <a:bodyPr>
            <a:normAutofit/>
          </a:bodyPr>
          <a:lstStyle/>
          <a:p>
            <a:r>
              <a:rPr lang="en-US" sz="3200" dirty="0">
                <a:solidFill>
                  <a:schemeClr val="bg1"/>
                </a:solidFill>
                <a:latin typeface="Times New Roman" panose="02020603050405020304" pitchFamily="18" charset="0"/>
                <a:cs typeface="Times New Roman" panose="02020603050405020304" pitchFamily="18" charset="0"/>
              </a:rPr>
              <a:t>ADVERSE EFFECTS OF DEPTH ON PHYSIOLOGICAL PERFORMANCE</a:t>
            </a:r>
          </a:p>
        </p:txBody>
      </p:sp>
      <p:sp>
        <p:nvSpPr>
          <p:cNvPr id="7" name="Subtitle 6">
            <a:extLst>
              <a:ext uri="{FF2B5EF4-FFF2-40B4-BE49-F238E27FC236}">
                <a16:creationId xmlns:a16="http://schemas.microsoft.com/office/drawing/2014/main" id="{0F0F9A7C-0AE1-C727-9F7F-94141BF4FFB2}"/>
              </a:ext>
            </a:extLst>
          </p:cNvPr>
          <p:cNvSpPr>
            <a:spLocks noGrp="1"/>
          </p:cNvSpPr>
          <p:nvPr>
            <p:ph type="subTitle" idx="1"/>
          </p:nvPr>
        </p:nvSpPr>
        <p:spPr>
          <a:xfrm>
            <a:off x="1524000" y="3551583"/>
            <a:ext cx="9144000" cy="1722782"/>
          </a:xfrm>
        </p:spPr>
        <p:txBody>
          <a:bodyPr/>
          <a:lstStyle/>
          <a:p>
            <a:r>
              <a:rPr lang="en-US" dirty="0">
                <a:solidFill>
                  <a:schemeClr val="bg1"/>
                </a:solidFill>
              </a:rPr>
              <a:t>GROUP</a:t>
            </a:r>
            <a:r>
              <a:rPr lang="en-US" dirty="0"/>
              <a:t> </a:t>
            </a:r>
            <a:r>
              <a:rPr lang="en-US" dirty="0">
                <a:solidFill>
                  <a:schemeClr val="bg1"/>
                </a:solidFill>
              </a:rPr>
              <a:t>26</a:t>
            </a:r>
          </a:p>
        </p:txBody>
      </p:sp>
      <p:sp>
        <p:nvSpPr>
          <p:cNvPr id="11" name="Slide Number Placeholder 10">
            <a:extLst>
              <a:ext uri="{FF2B5EF4-FFF2-40B4-BE49-F238E27FC236}">
                <a16:creationId xmlns:a16="http://schemas.microsoft.com/office/drawing/2014/main" id="{3C16FF5E-66F0-3D3A-8ABB-9A4E172AD127}"/>
              </a:ext>
            </a:extLst>
          </p:cNvPr>
          <p:cNvSpPr>
            <a:spLocks noGrp="1"/>
          </p:cNvSpPr>
          <p:nvPr>
            <p:ph type="sldNum" sz="quarter" idx="12"/>
          </p:nvPr>
        </p:nvSpPr>
        <p:spPr/>
        <p:txBody>
          <a:bodyPr/>
          <a:lstStyle/>
          <a:p>
            <a:fld id="{B7B7D771-7333-4672-AD8C-CC75675BB63E}" type="slidenum">
              <a:rPr lang="en-US" smtClean="0"/>
              <a:t>1</a:t>
            </a:fld>
            <a:endParaRPr lang="en-US"/>
          </a:p>
        </p:txBody>
      </p:sp>
    </p:spTree>
    <p:extLst>
      <p:ext uri="{BB962C8B-B14F-4D97-AF65-F5344CB8AC3E}">
        <p14:creationId xmlns:p14="http://schemas.microsoft.com/office/powerpoint/2010/main" val="36656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75AF-251E-24BD-D9A7-E91167CD6B58}"/>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99FB679-6B9C-20D8-A4E4-A7831979523B}"/>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Lundgren, C., &amp; Miller, J. N. (2016). The Physiology and Medicine of Diving, 5th Edition. CRC Press.</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Hamilton, R. W., &amp; Thalmann, E. D. (Eds.). (2004). Diving and subaquatic medicine. Butterworth-Heinemann.</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Brubakk, A. O., &amp; Neuman, T. S. (Eds.). (2003). Bennett and Elliott's physiology and medicine of diving. Saunders Ltd</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D2672B0-F256-9F16-C32E-3CF664CF2180}"/>
              </a:ext>
            </a:extLst>
          </p:cNvPr>
          <p:cNvSpPr>
            <a:spLocks noGrp="1"/>
          </p:cNvSpPr>
          <p:nvPr>
            <p:ph type="sldNum" sz="quarter" idx="12"/>
          </p:nvPr>
        </p:nvSpPr>
        <p:spPr/>
        <p:txBody>
          <a:bodyPr/>
          <a:lstStyle/>
          <a:p>
            <a:fld id="{B7B7D771-7333-4672-AD8C-CC75675BB63E}" type="slidenum">
              <a:rPr lang="en-US" smtClean="0"/>
              <a:t>10</a:t>
            </a:fld>
            <a:endParaRPr lang="en-US"/>
          </a:p>
        </p:txBody>
      </p:sp>
    </p:spTree>
    <p:extLst>
      <p:ext uri="{BB962C8B-B14F-4D97-AF65-F5344CB8AC3E}">
        <p14:creationId xmlns:p14="http://schemas.microsoft.com/office/powerpoint/2010/main" val="215012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9CEF-6D07-C786-E05F-02075AD58EAE}"/>
              </a:ext>
            </a:extLst>
          </p:cNvPr>
          <p:cNvSpPr>
            <a:spLocks noGrp="1"/>
          </p:cNvSpPr>
          <p:nvPr>
            <p:ph type="title"/>
          </p:nvPr>
        </p:nvSpPr>
        <p:spPr>
          <a:xfrm>
            <a:off x="581647" y="2103437"/>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8B85CFBE-DB9F-01A4-FABA-C2B2DFFFE097}"/>
              </a:ext>
            </a:extLst>
          </p:cNvPr>
          <p:cNvSpPr>
            <a:spLocks noGrp="1"/>
          </p:cNvSpPr>
          <p:nvPr>
            <p:ph type="sldNum" sz="quarter" idx="12"/>
          </p:nvPr>
        </p:nvSpPr>
        <p:spPr/>
        <p:txBody>
          <a:bodyPr/>
          <a:lstStyle/>
          <a:p>
            <a:fld id="{B7B7D771-7333-4672-AD8C-CC75675BB63E}" type="slidenum">
              <a:rPr lang="en-US" smtClean="0"/>
              <a:t>11</a:t>
            </a:fld>
            <a:endParaRPr lang="en-US"/>
          </a:p>
        </p:txBody>
      </p:sp>
    </p:spTree>
    <p:extLst>
      <p:ext uri="{BB962C8B-B14F-4D97-AF65-F5344CB8AC3E}">
        <p14:creationId xmlns:p14="http://schemas.microsoft.com/office/powerpoint/2010/main" val="269775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0E87-CB4D-D1BF-57A3-8522363B9371}"/>
              </a:ext>
            </a:extLst>
          </p:cNvPr>
          <p:cNvSpPr>
            <a:spLocks noGrp="1"/>
          </p:cNvSpPr>
          <p:nvPr>
            <p:ph type="title"/>
          </p:nvPr>
        </p:nvSpPr>
        <p:spPr>
          <a:xfrm>
            <a:off x="1780761" y="498303"/>
            <a:ext cx="7886700" cy="994172"/>
          </a:xfrm>
        </p:spPr>
        <p:txBody>
          <a:bodyPr>
            <a:normAutofit/>
          </a:bodyPr>
          <a:lstStyle/>
          <a:p>
            <a:pPr algn="ctr"/>
            <a:r>
              <a:rPr lang="en-US" sz="3200"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497995E-74C7-C34E-EF08-A1D94C3FB180}"/>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Adaptations of deep sea organisms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Physiological changes due to depth</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Adverse effects of depth on Physiological performance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Mitigation strategies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1FC089BC-AA19-3E58-BB51-6CC8EFF59F84}"/>
              </a:ext>
            </a:extLst>
          </p:cNvPr>
          <p:cNvSpPr>
            <a:spLocks noGrp="1"/>
          </p:cNvSpPr>
          <p:nvPr>
            <p:ph type="sldNum" sz="quarter" idx="12"/>
          </p:nvPr>
        </p:nvSpPr>
        <p:spPr/>
        <p:txBody>
          <a:bodyPr/>
          <a:lstStyle/>
          <a:p>
            <a:fld id="{B7B7D771-7333-4672-AD8C-CC75675BB63E}" type="slidenum">
              <a:rPr lang="en-US" smtClean="0"/>
              <a:t>2</a:t>
            </a:fld>
            <a:endParaRPr lang="en-US"/>
          </a:p>
        </p:txBody>
      </p:sp>
    </p:spTree>
    <p:extLst>
      <p:ext uri="{BB962C8B-B14F-4D97-AF65-F5344CB8AC3E}">
        <p14:creationId xmlns:p14="http://schemas.microsoft.com/office/powerpoint/2010/main" val="1236552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A783-D034-D29B-BD24-ADCB66D83E04}"/>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E61448-B323-380E-2FEC-67166EB4479A}"/>
              </a:ext>
            </a:extLst>
          </p:cNvPr>
          <p:cNvSpPr>
            <a:spLocks noGrp="1"/>
          </p:cNvSpPr>
          <p:nvPr>
            <p:ph idx="1"/>
          </p:nvPr>
        </p:nvSpPr>
        <p:spPr/>
        <p:txBody>
          <a:bodyPr>
            <a:normAutofit/>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Depth refers to the distance below the surface of a body of water or the Earth's surface.</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Deep-sea diving, high-altitude activities, and space exploration pose unique challenges to human physiology.</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Understanding the adverse effects of depth is crucial for safety and optimizing performance in these activities.</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4FECF73-97C4-EE8C-191D-3B879ECE21EC}"/>
              </a:ext>
            </a:extLst>
          </p:cNvPr>
          <p:cNvSpPr>
            <a:spLocks noGrp="1"/>
          </p:cNvSpPr>
          <p:nvPr>
            <p:ph type="sldNum" sz="quarter" idx="12"/>
          </p:nvPr>
        </p:nvSpPr>
        <p:spPr/>
        <p:txBody>
          <a:bodyPr/>
          <a:lstStyle/>
          <a:p>
            <a:fld id="{B7B7D771-7333-4672-AD8C-CC75675BB63E}" type="slidenum">
              <a:rPr lang="en-US" smtClean="0"/>
              <a:t>3</a:t>
            </a:fld>
            <a:endParaRPr lang="en-US"/>
          </a:p>
        </p:txBody>
      </p:sp>
    </p:spTree>
    <p:extLst>
      <p:ext uri="{BB962C8B-B14F-4D97-AF65-F5344CB8AC3E}">
        <p14:creationId xmlns:p14="http://schemas.microsoft.com/office/powerpoint/2010/main" val="198592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93C4F-ABED-54BF-E650-E26B79F836BF}"/>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ADAPTATIONS OF DEEP SEA ORGANISMS</a:t>
            </a:r>
          </a:p>
        </p:txBody>
      </p:sp>
      <p:sp>
        <p:nvSpPr>
          <p:cNvPr id="5" name="Content Placeholder 4">
            <a:extLst>
              <a:ext uri="{FF2B5EF4-FFF2-40B4-BE49-F238E27FC236}">
                <a16:creationId xmlns:a16="http://schemas.microsoft.com/office/drawing/2014/main" id="{3CBE0A8B-E3CA-7842-6F79-C4B97E55A425}"/>
              </a:ext>
            </a:extLst>
          </p:cNvPr>
          <p:cNvSpPr>
            <a:spLocks noGrp="1"/>
          </p:cNvSpPr>
          <p:nvPr>
            <p:ph idx="1"/>
          </p:nvPr>
        </p:nvSpPr>
        <p:spPr/>
        <p:txBody>
          <a:bodyPr>
            <a:normAutofit lnSpcReduction="1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Physiological activities that best take place at high depths are primarily associated with deep-sea organisms and adaptations that allow them to survive in extreme conditions. Some of these activities include:</a:t>
            </a:r>
          </a:p>
          <a:p>
            <a:r>
              <a:rPr lang="en-US" dirty="0">
                <a:latin typeface="Times New Roman" panose="02020603050405020304" pitchFamily="18" charset="0"/>
                <a:cs typeface="Times New Roman" panose="02020603050405020304" pitchFamily="18" charset="0"/>
              </a:rPr>
              <a:t>Bioluminescence: This is the production and emission of light by a living organism</a:t>
            </a:r>
          </a:p>
          <a:p>
            <a:r>
              <a:rPr lang="en-US" dirty="0">
                <a:latin typeface="Times New Roman" panose="02020603050405020304" pitchFamily="18" charset="0"/>
                <a:cs typeface="Times New Roman" panose="02020603050405020304" pitchFamily="18" charset="0"/>
              </a:rPr>
              <a:t>Slow metabolism</a:t>
            </a:r>
          </a:p>
          <a:p>
            <a:r>
              <a:rPr lang="en-US" dirty="0">
                <a:latin typeface="Times New Roman" panose="02020603050405020304" pitchFamily="18" charset="0"/>
                <a:cs typeface="Times New Roman" panose="02020603050405020304" pitchFamily="18" charset="0"/>
              </a:rPr>
              <a:t>Filter feeding: This is a form of food procurement in which food particles or small organisms are randomly strained from water</a:t>
            </a:r>
          </a:p>
          <a:p>
            <a:r>
              <a:rPr lang="en-US" dirty="0">
                <a:latin typeface="Times New Roman" panose="02020603050405020304" pitchFamily="18" charset="0"/>
                <a:cs typeface="Times New Roman" panose="02020603050405020304" pitchFamily="18" charset="0"/>
              </a:rPr>
              <a:t>Chemotaxis</a:t>
            </a:r>
            <a:endParaRPr lang="en-US" sz="27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EA62666-ED32-E862-16E9-FF511A20FE9C}"/>
              </a:ext>
            </a:extLst>
          </p:cNvPr>
          <p:cNvSpPr>
            <a:spLocks noGrp="1"/>
          </p:cNvSpPr>
          <p:nvPr>
            <p:ph type="sldNum" sz="quarter" idx="12"/>
          </p:nvPr>
        </p:nvSpPr>
        <p:spPr/>
        <p:txBody>
          <a:bodyPr/>
          <a:lstStyle/>
          <a:p>
            <a:fld id="{B7B7D771-7333-4672-AD8C-CC75675BB63E}" type="slidenum">
              <a:rPr lang="en-US" smtClean="0"/>
              <a:t>4</a:t>
            </a:fld>
            <a:endParaRPr lang="en-US"/>
          </a:p>
        </p:txBody>
      </p:sp>
    </p:spTree>
    <p:extLst>
      <p:ext uri="{BB962C8B-B14F-4D97-AF65-F5344CB8AC3E}">
        <p14:creationId xmlns:p14="http://schemas.microsoft.com/office/powerpoint/2010/main" val="279021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042AB1-9D42-B11E-913E-EEDDB03C060D}"/>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EXAMPLES OF DEEP SEA ORGANISMS</a:t>
            </a:r>
          </a:p>
        </p:txBody>
      </p:sp>
      <p:pic>
        <p:nvPicPr>
          <p:cNvPr id="9" name="Content Placeholder 8" descr="Fig.1 Jelly fish&#10;Fig. 2 Shark&#10;Fig. 3 Bacteria exhibiting chemotaxis">
            <a:extLst>
              <a:ext uri="{FF2B5EF4-FFF2-40B4-BE49-F238E27FC236}">
                <a16:creationId xmlns:a16="http://schemas.microsoft.com/office/drawing/2014/main" id="{2972264E-DBAD-E804-DDD8-05CF55ECBD91}"/>
              </a:ext>
            </a:extLst>
          </p:cNvPr>
          <p:cNvPicPr>
            <a:picLocks noGrp="1" noChangeAspect="1"/>
          </p:cNvPicPr>
          <p:nvPr>
            <p:ph idx="1"/>
          </p:nvPr>
        </p:nvPicPr>
        <p:blipFill>
          <a:blip r:embed="rId2"/>
          <a:stretch>
            <a:fillRect/>
          </a:stretch>
        </p:blipFill>
        <p:spPr>
          <a:xfrm>
            <a:off x="274156" y="2332487"/>
            <a:ext cx="2991679" cy="2636252"/>
          </a:xfrm>
          <a:prstGeom prst="rect">
            <a:avLst/>
          </a:prstGeom>
        </p:spPr>
      </p:pic>
      <p:pic>
        <p:nvPicPr>
          <p:cNvPr id="10" name="Picture 9">
            <a:extLst>
              <a:ext uri="{FF2B5EF4-FFF2-40B4-BE49-F238E27FC236}">
                <a16:creationId xmlns:a16="http://schemas.microsoft.com/office/drawing/2014/main" id="{052383DD-0E52-0D13-E36B-2C6C219F2ABE}"/>
              </a:ext>
            </a:extLst>
          </p:cNvPr>
          <p:cNvPicPr>
            <a:picLocks noChangeAspect="1"/>
          </p:cNvPicPr>
          <p:nvPr/>
        </p:nvPicPr>
        <p:blipFill>
          <a:blip r:embed="rId3"/>
          <a:stretch>
            <a:fillRect/>
          </a:stretch>
        </p:blipFill>
        <p:spPr>
          <a:xfrm>
            <a:off x="3967371" y="2332487"/>
            <a:ext cx="2991678" cy="2636252"/>
          </a:xfrm>
          <a:prstGeom prst="rect">
            <a:avLst/>
          </a:prstGeom>
        </p:spPr>
      </p:pic>
      <p:pic>
        <p:nvPicPr>
          <p:cNvPr id="11" name="Picture 10">
            <a:extLst>
              <a:ext uri="{FF2B5EF4-FFF2-40B4-BE49-F238E27FC236}">
                <a16:creationId xmlns:a16="http://schemas.microsoft.com/office/drawing/2014/main" id="{54D34CA6-9069-97CD-EFC5-A77B98B994E2}"/>
              </a:ext>
            </a:extLst>
          </p:cNvPr>
          <p:cNvPicPr>
            <a:picLocks noChangeAspect="1"/>
          </p:cNvPicPr>
          <p:nvPr/>
        </p:nvPicPr>
        <p:blipFill>
          <a:blip r:embed="rId4"/>
          <a:stretch>
            <a:fillRect/>
          </a:stretch>
        </p:blipFill>
        <p:spPr>
          <a:xfrm>
            <a:off x="8362121" y="2332486"/>
            <a:ext cx="2991679" cy="2636253"/>
          </a:xfrm>
          <a:prstGeom prst="rect">
            <a:avLst/>
          </a:prstGeom>
        </p:spPr>
      </p:pic>
      <p:sp>
        <p:nvSpPr>
          <p:cNvPr id="15" name="TextBox 14">
            <a:extLst>
              <a:ext uri="{FF2B5EF4-FFF2-40B4-BE49-F238E27FC236}">
                <a16:creationId xmlns:a16="http://schemas.microsoft.com/office/drawing/2014/main" id="{AFD64EEB-A1FC-AB1B-7538-5B3F472E9B33}"/>
              </a:ext>
            </a:extLst>
          </p:cNvPr>
          <p:cNvSpPr txBox="1"/>
          <p:nvPr/>
        </p:nvSpPr>
        <p:spPr>
          <a:xfrm>
            <a:off x="234061" y="5317342"/>
            <a:ext cx="1734753" cy="646331"/>
          </a:xfrm>
          <a:prstGeom prst="rect">
            <a:avLst/>
          </a:prstGeom>
          <a:noFill/>
        </p:spPr>
        <p:txBody>
          <a:bodyPr wrap="square">
            <a:spAutoFit/>
          </a:bodyPr>
          <a:lstStyle/>
          <a:p>
            <a:r>
              <a:rPr lang="en-US" dirty="0"/>
              <a:t>Fig.1 Jelly fish</a:t>
            </a:r>
          </a:p>
          <a:p>
            <a:endParaRPr lang="en-US" dirty="0"/>
          </a:p>
        </p:txBody>
      </p:sp>
      <p:sp>
        <p:nvSpPr>
          <p:cNvPr id="17" name="TextBox 16">
            <a:extLst>
              <a:ext uri="{FF2B5EF4-FFF2-40B4-BE49-F238E27FC236}">
                <a16:creationId xmlns:a16="http://schemas.microsoft.com/office/drawing/2014/main" id="{0FA9E1A4-0D78-91EE-8F2C-2684D8F26D09}"/>
              </a:ext>
            </a:extLst>
          </p:cNvPr>
          <p:cNvSpPr txBox="1"/>
          <p:nvPr/>
        </p:nvSpPr>
        <p:spPr>
          <a:xfrm>
            <a:off x="8305800" y="5317342"/>
            <a:ext cx="6096000" cy="369332"/>
          </a:xfrm>
          <a:prstGeom prst="rect">
            <a:avLst/>
          </a:prstGeom>
          <a:noFill/>
        </p:spPr>
        <p:txBody>
          <a:bodyPr wrap="square">
            <a:spAutoFit/>
          </a:bodyPr>
          <a:lstStyle/>
          <a:p>
            <a:r>
              <a:rPr lang="en-US" dirty="0"/>
              <a:t>Fig. 3 Bacteria exhibiting chemotaxis</a:t>
            </a:r>
          </a:p>
        </p:txBody>
      </p:sp>
      <p:sp>
        <p:nvSpPr>
          <p:cNvPr id="19" name="TextBox 18">
            <a:extLst>
              <a:ext uri="{FF2B5EF4-FFF2-40B4-BE49-F238E27FC236}">
                <a16:creationId xmlns:a16="http://schemas.microsoft.com/office/drawing/2014/main" id="{6679B1C6-6EB4-F55C-77D5-02353B6A0BD3}"/>
              </a:ext>
            </a:extLst>
          </p:cNvPr>
          <p:cNvSpPr txBox="1"/>
          <p:nvPr/>
        </p:nvSpPr>
        <p:spPr>
          <a:xfrm>
            <a:off x="4149438" y="5317342"/>
            <a:ext cx="7204362" cy="369332"/>
          </a:xfrm>
          <a:prstGeom prst="rect">
            <a:avLst/>
          </a:prstGeom>
          <a:noFill/>
        </p:spPr>
        <p:txBody>
          <a:bodyPr wrap="square">
            <a:spAutoFit/>
          </a:bodyPr>
          <a:lstStyle/>
          <a:p>
            <a:r>
              <a:rPr lang="en-US" dirty="0"/>
              <a:t>Fig. 2 Shark</a:t>
            </a:r>
          </a:p>
        </p:txBody>
      </p:sp>
      <p:sp>
        <p:nvSpPr>
          <p:cNvPr id="20" name="Slide Number Placeholder 19">
            <a:extLst>
              <a:ext uri="{FF2B5EF4-FFF2-40B4-BE49-F238E27FC236}">
                <a16:creationId xmlns:a16="http://schemas.microsoft.com/office/drawing/2014/main" id="{723AB11D-71DC-352B-C0F7-3216BBA717F9}"/>
              </a:ext>
            </a:extLst>
          </p:cNvPr>
          <p:cNvSpPr>
            <a:spLocks noGrp="1"/>
          </p:cNvSpPr>
          <p:nvPr>
            <p:ph type="sldNum" sz="quarter" idx="12"/>
          </p:nvPr>
        </p:nvSpPr>
        <p:spPr/>
        <p:txBody>
          <a:bodyPr/>
          <a:lstStyle/>
          <a:p>
            <a:fld id="{B7B7D771-7333-4672-AD8C-CC75675BB63E}" type="slidenum">
              <a:rPr lang="en-US" smtClean="0"/>
              <a:t>5</a:t>
            </a:fld>
            <a:endParaRPr lang="en-US"/>
          </a:p>
        </p:txBody>
      </p:sp>
    </p:spTree>
    <p:extLst>
      <p:ext uri="{BB962C8B-B14F-4D97-AF65-F5344CB8AC3E}">
        <p14:creationId xmlns:p14="http://schemas.microsoft.com/office/powerpoint/2010/main" val="989300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C45E33-6CC4-DBE7-5908-BB0D38F093E5}"/>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PHYSIOLOGICAL CHANGES DUE TO DEPTH</a:t>
            </a:r>
          </a:p>
        </p:txBody>
      </p:sp>
      <p:sp>
        <p:nvSpPr>
          <p:cNvPr id="5" name="Content Placeholder 4">
            <a:extLst>
              <a:ext uri="{FF2B5EF4-FFF2-40B4-BE49-F238E27FC236}">
                <a16:creationId xmlns:a16="http://schemas.microsoft.com/office/drawing/2014/main" id="{BE7A4876-C39E-E73E-0B6A-A249B0BEB348}"/>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Nitrogen Narcosis:</a:t>
            </a:r>
          </a:p>
          <a:p>
            <a:r>
              <a:rPr lang="en-US" dirty="0">
                <a:latin typeface="Times New Roman" panose="02020603050405020304" pitchFamily="18" charset="0"/>
                <a:cs typeface="Times New Roman" panose="02020603050405020304" pitchFamily="18" charset="0"/>
              </a:rPr>
              <a:t>Increased nitrogen at depth affects the central nervous system.</a:t>
            </a:r>
          </a:p>
          <a:p>
            <a:r>
              <a:rPr lang="en-US" dirty="0">
                <a:latin typeface="Times New Roman" panose="02020603050405020304" pitchFamily="18" charset="0"/>
                <a:cs typeface="Times New Roman" panose="02020603050405020304" pitchFamily="18" charset="0"/>
              </a:rPr>
              <a:t>Can lead to symptoms similar to alcohol intoxication, impairing judgment and cognitive function.</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Decompression Sickness (DCS):</a:t>
            </a:r>
          </a:p>
          <a:p>
            <a:r>
              <a:rPr lang="en-US" dirty="0">
                <a:latin typeface="Times New Roman" panose="02020603050405020304" pitchFamily="18" charset="0"/>
                <a:cs typeface="Times New Roman" panose="02020603050405020304" pitchFamily="18" charset="0"/>
              </a:rPr>
              <a:t>Ascending too quickly after deep dives causes nitrogen bubbles to form in the bloodstream and tissues.</a:t>
            </a:r>
          </a:p>
          <a:p>
            <a:r>
              <a:rPr lang="en-US" dirty="0">
                <a:latin typeface="Times New Roman" panose="02020603050405020304" pitchFamily="18" charset="0"/>
                <a:cs typeface="Times New Roman" panose="02020603050405020304" pitchFamily="18" charset="0"/>
              </a:rPr>
              <a:t>Results in symptoms such as joint pain, neurological issues, and respiratory distress.</a:t>
            </a:r>
          </a:p>
          <a:p>
            <a:pPr marL="0" indent="0">
              <a:buNone/>
            </a:pPr>
            <a:endParaRPr lang="en-US" dirty="0"/>
          </a:p>
        </p:txBody>
      </p:sp>
      <p:sp>
        <p:nvSpPr>
          <p:cNvPr id="6" name="Slide Number Placeholder 5">
            <a:extLst>
              <a:ext uri="{FF2B5EF4-FFF2-40B4-BE49-F238E27FC236}">
                <a16:creationId xmlns:a16="http://schemas.microsoft.com/office/drawing/2014/main" id="{8C324523-AA76-DBF3-62CF-38C1A819A264}"/>
              </a:ext>
            </a:extLst>
          </p:cNvPr>
          <p:cNvSpPr>
            <a:spLocks noGrp="1"/>
          </p:cNvSpPr>
          <p:nvPr>
            <p:ph type="sldNum" sz="quarter" idx="12"/>
          </p:nvPr>
        </p:nvSpPr>
        <p:spPr/>
        <p:txBody>
          <a:bodyPr/>
          <a:lstStyle/>
          <a:p>
            <a:fld id="{B7B7D771-7333-4672-AD8C-CC75675BB63E}" type="slidenum">
              <a:rPr lang="en-US" smtClean="0"/>
              <a:t>6</a:t>
            </a:fld>
            <a:endParaRPr lang="en-US"/>
          </a:p>
        </p:txBody>
      </p:sp>
    </p:spTree>
    <p:extLst>
      <p:ext uri="{BB962C8B-B14F-4D97-AF65-F5344CB8AC3E}">
        <p14:creationId xmlns:p14="http://schemas.microsoft.com/office/powerpoint/2010/main" val="323860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3ABA4-D5FE-F851-0B84-82388FA0C077}"/>
              </a:ext>
            </a:extLst>
          </p:cNvPr>
          <p:cNvSpPr>
            <a:spLocks noGrp="1"/>
          </p:cNvSpPr>
          <p:nvPr>
            <p:ph type="title"/>
          </p:nvPr>
        </p:nvSpPr>
        <p:spPr/>
        <p:txBody>
          <a:bodyPr>
            <a:noAutofit/>
          </a:bodyPr>
          <a:lstStyle/>
          <a:p>
            <a:pPr algn="ctr"/>
            <a:r>
              <a:rPr lang="en-US" sz="3200" b="1" dirty="0">
                <a:latin typeface="Times New Roman" panose="02020603050405020304" pitchFamily="18" charset="0"/>
                <a:cs typeface="Times New Roman" panose="02020603050405020304" pitchFamily="18" charset="0"/>
              </a:rPr>
              <a:t>ADVERSE EFFECTS OF DEPTH ON PHYSIOLOGICAL PERFORMANCE</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B9A19F-4E50-5A42-FF84-D388B4EA8FA4}"/>
              </a:ext>
            </a:extLst>
          </p:cNvPr>
          <p:cNvSpPr>
            <a:spLocks noGrp="1"/>
          </p:cNvSpPr>
          <p:nvPr>
            <p:ph idx="1"/>
          </p:nvPr>
        </p:nvSpPr>
        <p:spPr/>
        <p:txBody>
          <a:bodyPr>
            <a:normAutofit fontScale="85000" lnSpcReduction="1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Oxygen toxicity</a:t>
            </a:r>
          </a:p>
          <a:p>
            <a:r>
              <a:rPr lang="en-US" dirty="0">
                <a:latin typeface="Times New Roman" panose="02020603050405020304" pitchFamily="18" charset="0"/>
                <a:cs typeface="Times New Roman" panose="02020603050405020304" pitchFamily="18" charset="0"/>
              </a:rPr>
              <a:t>Breathing high levels of oxygen at increased depths can lead to oxygen toxicity.</a:t>
            </a:r>
          </a:p>
          <a:p>
            <a:r>
              <a:rPr lang="en-US" dirty="0">
                <a:latin typeface="Times New Roman" panose="02020603050405020304" pitchFamily="18" charset="0"/>
                <a:cs typeface="Times New Roman" panose="02020603050405020304" pitchFamily="18" charset="0"/>
              </a:rPr>
              <a:t>Damages the central nervous system and pulmonary system, causing convulsions and other complications.</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Reduced Lung Volume: Increased pressure reduces the capacity of the lungs.</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Altered Blood Flow: Changes in blood distribution due to pressure variations.</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Increased Gas Density: Increased density of gases at depth affects gas exchange in the lungs.</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1AFE309-BB18-DCDA-DE9F-69F343972898}"/>
              </a:ext>
            </a:extLst>
          </p:cNvPr>
          <p:cNvSpPr>
            <a:spLocks noGrp="1"/>
          </p:cNvSpPr>
          <p:nvPr>
            <p:ph type="sldNum" sz="quarter" idx="12"/>
          </p:nvPr>
        </p:nvSpPr>
        <p:spPr/>
        <p:txBody>
          <a:bodyPr/>
          <a:lstStyle/>
          <a:p>
            <a:fld id="{B7B7D771-7333-4672-AD8C-CC75675BB63E}" type="slidenum">
              <a:rPr lang="en-US" smtClean="0"/>
              <a:t>7</a:t>
            </a:fld>
            <a:endParaRPr lang="en-US"/>
          </a:p>
        </p:txBody>
      </p:sp>
    </p:spTree>
    <p:extLst>
      <p:ext uri="{BB962C8B-B14F-4D97-AF65-F5344CB8AC3E}">
        <p14:creationId xmlns:p14="http://schemas.microsoft.com/office/powerpoint/2010/main" val="143618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7DDD-548E-4300-22F9-5468B265DEB5}"/>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MITIGATION STRATEGIES</a:t>
            </a:r>
          </a:p>
        </p:txBody>
      </p:sp>
      <p:sp>
        <p:nvSpPr>
          <p:cNvPr id="3" name="Content Placeholder 2">
            <a:extLst>
              <a:ext uri="{FF2B5EF4-FFF2-40B4-BE49-F238E27FC236}">
                <a16:creationId xmlns:a16="http://schemas.microsoft.com/office/drawing/2014/main" id="{E589EEE5-A73A-23E8-3F1D-988B052D60EC}"/>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Decompression Protocols: Implementing safe ascent protocols to prevent decompression sickness.</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Gas Mixtures</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Acclimatization</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Physiological Training:</a:t>
            </a:r>
          </a:p>
        </p:txBody>
      </p:sp>
      <p:sp>
        <p:nvSpPr>
          <p:cNvPr id="4" name="Slide Number Placeholder 3">
            <a:extLst>
              <a:ext uri="{FF2B5EF4-FFF2-40B4-BE49-F238E27FC236}">
                <a16:creationId xmlns:a16="http://schemas.microsoft.com/office/drawing/2014/main" id="{681AB080-D359-0417-2BD7-E1E8EBCBD43F}"/>
              </a:ext>
            </a:extLst>
          </p:cNvPr>
          <p:cNvSpPr>
            <a:spLocks noGrp="1"/>
          </p:cNvSpPr>
          <p:nvPr>
            <p:ph type="sldNum" sz="quarter" idx="12"/>
          </p:nvPr>
        </p:nvSpPr>
        <p:spPr/>
        <p:txBody>
          <a:bodyPr/>
          <a:lstStyle/>
          <a:p>
            <a:fld id="{B7B7D771-7333-4672-AD8C-CC75675BB63E}" type="slidenum">
              <a:rPr lang="en-US" smtClean="0"/>
              <a:t>8</a:t>
            </a:fld>
            <a:endParaRPr lang="en-US"/>
          </a:p>
        </p:txBody>
      </p:sp>
    </p:spTree>
    <p:extLst>
      <p:ext uri="{BB962C8B-B14F-4D97-AF65-F5344CB8AC3E}">
        <p14:creationId xmlns:p14="http://schemas.microsoft.com/office/powerpoint/2010/main" val="364078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C72D-281D-BE11-1AA7-D6668E82290F}"/>
              </a:ext>
            </a:extLst>
          </p:cNvPr>
          <p:cNvSpPr>
            <a:spLocks noGrp="1"/>
          </p:cNvSpPr>
          <p:nvPr>
            <p:ph type="title"/>
          </p:nvPr>
        </p:nvSpPr>
        <p:spPr>
          <a:xfrm>
            <a:off x="321365" y="391632"/>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0A9B8E8-7BC1-B8ED-38EA-6CAD4605C7B7}"/>
              </a:ext>
            </a:extLst>
          </p:cNvPr>
          <p:cNvSpPr>
            <a:spLocks noGrp="1"/>
          </p:cNvSpPr>
          <p:nvPr>
            <p:ph idx="1"/>
          </p:nvPr>
        </p:nvSpPr>
        <p:spPr/>
        <p:txBody>
          <a:bodyPr>
            <a:normAutofit/>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The adverse effects of depth on physiological performance, as observed in deep diving, and the challenges of high-altitude activities highlight the importance of understanding and preparing for these extreme environments.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Proper training, precautions, and acclimatization are crucial to ensuring the safety and well-being of individuals engaged in such activities. By being aware of the potential risks and taking necessary measures, we can enjoy these pursuits while minimizing health hazards and maximizing the experience of exploring these unique environments.</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48D160-B12E-C7F5-167E-BD3F2201F36B}"/>
              </a:ext>
            </a:extLst>
          </p:cNvPr>
          <p:cNvSpPr>
            <a:spLocks noGrp="1"/>
          </p:cNvSpPr>
          <p:nvPr>
            <p:ph type="sldNum" sz="quarter" idx="12"/>
          </p:nvPr>
        </p:nvSpPr>
        <p:spPr/>
        <p:txBody>
          <a:bodyPr/>
          <a:lstStyle/>
          <a:p>
            <a:fld id="{B7B7D771-7333-4672-AD8C-CC75675BB63E}" type="slidenum">
              <a:rPr lang="en-US" smtClean="0"/>
              <a:t>9</a:t>
            </a:fld>
            <a:endParaRPr lang="en-US"/>
          </a:p>
        </p:txBody>
      </p:sp>
    </p:spTree>
    <p:extLst>
      <p:ext uri="{BB962C8B-B14F-4D97-AF65-F5344CB8AC3E}">
        <p14:creationId xmlns:p14="http://schemas.microsoft.com/office/powerpoint/2010/main" val="27038009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54</TotalTime>
  <Words>538</Words>
  <Application>Microsoft Office PowerPoint</Application>
  <PresentationFormat>Widescreen</PresentationFormat>
  <Paragraphs>73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Times New Roman</vt:lpstr>
      <vt:lpstr>Wingdings</vt:lpstr>
      <vt:lpstr>Office Theme</vt:lpstr>
      <vt:lpstr>ADVERSE EFFECTS OF DEPTH ON PHYSIOLOGICAL PERFORMANCE</vt:lpstr>
      <vt:lpstr>OUTLINE</vt:lpstr>
      <vt:lpstr>INTRODUCTION</vt:lpstr>
      <vt:lpstr>ADAPTATIONS OF DEEP SEA ORGANISMS</vt:lpstr>
      <vt:lpstr>EXAMPLES OF DEEP SEA ORGANISMS</vt:lpstr>
      <vt:lpstr>PHYSIOLOGICAL CHANGES DUE TO DEPTH</vt:lpstr>
      <vt:lpstr>ADVERSE EFFECTS OF DEPTH ON PHYSIOLOGICAL PERFORMANCE </vt:lpstr>
      <vt:lpstr>MITIGATION STRATEGIES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ADVERSE EFFECTS OF DEPTH ON PHYSIOLOGICAL PERFORMANCE</dc:title>
  <dc:creator>Lois Boadu</dc:creator>
  <cp:lastModifiedBy>Lois Boadu</cp:lastModifiedBy>
  <cp:revision>1</cp:revision>
  <dcterms:created xsi:type="dcterms:W3CDTF">2023-08-01T20:45:42Z</dcterms:created>
  <dcterms:modified xsi:type="dcterms:W3CDTF">2023-08-01T21:40:27Z</dcterms:modified>
</cp:coreProperties>
</file>